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388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Blinkit Sales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Data-Driven Insights for Retail Growth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8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Path Forward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2222659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Python-based analysis transforms raw retail data into actionable business insights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1967508"/>
            <a:ext cx="30480" cy="1236107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458766"/>
            <a:ext cx="3664744" cy="1322189"/>
          </a:xfrm>
          <a:prstGeom prst="roundRect">
            <a:avLst>
              <a:gd name="adj" fmla="val 72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369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₹1.2M+ Revenue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183618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 foundation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458766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782" y="369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Clear Patterns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782" y="418361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Data-driven direction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242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Growth Ready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573262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Scalable strategy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5851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Implementing these recommendations will improve profitability, operational efficiency, and long-term 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307788"/>
            <a:ext cx="1153954" cy="426244"/>
          </a:xfrm>
          <a:prstGeom prst="roundRect">
            <a:avLst>
              <a:gd name="adj" fmla="val 17880"/>
            </a:avLst>
          </a:prstGeom>
          <a:solidFill>
            <a:srgbClr val="DDEEE6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2375773"/>
            <a:ext cx="8817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8247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Snapshot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873698"/>
            <a:ext cx="2367558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108133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Domain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598551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Retail &amp; E-commerce Analytics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3388162" y="3873698"/>
            <a:ext cx="2367558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622596" y="4108133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622596" y="4598551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Python, Pandas, NumPy, Matplotlib, Seaborn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982533" y="3873698"/>
            <a:ext cx="2367558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16968" y="4108133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16968" y="4598551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8,523 transactions analyzed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4364"/>
            <a:ext cx="79076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Performance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0119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₹1.2M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32333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 revenue performance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81011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₹141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Avg Sale/Item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533233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Consistent pricing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81011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8,523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Items Sold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533233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Transaction volume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81011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3.97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Rating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533233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Out of 5 stars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2361" y="627221"/>
            <a:ext cx="1949887" cy="440412"/>
          </a:xfrm>
          <a:prstGeom prst="roundRect">
            <a:avLst>
              <a:gd name="adj" fmla="val 17273"/>
            </a:avLst>
          </a:prstGeom>
          <a:noFill/>
          <a:ln w="7620">
            <a:solidFill>
              <a:srgbClr val="22443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5712" y="702707"/>
            <a:ext cx="1663184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PRODUCT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2361" y="1158002"/>
            <a:ext cx="8458081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Top-Performing Categories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361" y="2590919"/>
            <a:ext cx="8286393" cy="462486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638586" y="2458641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73916" y="2536388"/>
            <a:ext cx="29532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Fruits &amp; Vegetables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73916" y="3116104"/>
            <a:ext cx="347162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Highest revenue driver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638586" y="3930015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73916" y="4007763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Snack Foods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73916" y="4587478"/>
            <a:ext cx="347162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 consistent demand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38586" y="5401389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3916" y="547913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Household Items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373916" y="6058853"/>
            <a:ext cx="347162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Essential category performer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638586" y="6675001"/>
            <a:ext cx="4206954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Key Finding: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Limited categories drive majority of sales (Pareto effect)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32341"/>
            <a:ext cx="6406634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Fat Content Balance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527" y="2310170"/>
            <a:ext cx="8295323" cy="439007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811072" y="6730722"/>
            <a:ext cx="224671" cy="224671"/>
          </a:xfrm>
          <a:prstGeom prst="roundRect">
            <a:avLst>
              <a:gd name="adj" fmla="val 8140"/>
            </a:avLst>
          </a:prstGeom>
          <a:solidFill>
            <a:srgbClr val="1A3328"/>
          </a:solidFill>
          <a:ln/>
        </p:spPr>
      </p:sp>
      <p:sp>
        <p:nvSpPr>
          <p:cNvPr id="5" name="Text 2"/>
          <p:cNvSpPr/>
          <p:nvPr/>
        </p:nvSpPr>
        <p:spPr>
          <a:xfrm>
            <a:off x="4096703" y="6730722"/>
            <a:ext cx="7612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Low Fat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0388" y="6730722"/>
            <a:ext cx="224671" cy="224671"/>
          </a:xfrm>
          <a:prstGeom prst="roundRect">
            <a:avLst>
              <a:gd name="adj" fmla="val 8140"/>
            </a:avLst>
          </a:prstGeom>
          <a:solidFill>
            <a:srgbClr val="53A782"/>
          </a:solidFill>
          <a:ln/>
        </p:spPr>
      </p:sp>
      <p:sp>
        <p:nvSpPr>
          <p:cNvPr id="7" name="Text 4"/>
          <p:cNvSpPr/>
          <p:nvPr/>
        </p:nvSpPr>
        <p:spPr>
          <a:xfrm>
            <a:off x="5296019" y="6730722"/>
            <a:ext cx="78081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Regular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7633" y="1891189"/>
            <a:ext cx="4213741" cy="1685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Balanced Customer Preferences</a:t>
            </a:r>
            <a:endParaRPr lang="en-US" sz="3500" dirty="0"/>
          </a:p>
        </p:txBody>
      </p:sp>
      <p:sp>
        <p:nvSpPr>
          <p:cNvPr id="9" name="Text 6"/>
          <p:cNvSpPr/>
          <p:nvPr/>
        </p:nvSpPr>
        <p:spPr>
          <a:xfrm>
            <a:off x="9637633" y="3799046"/>
            <a:ext cx="4213741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Both Low Fat and Regular items contribute significantly to revenue.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7633" y="4715232"/>
            <a:ext cx="4213741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No extreme dependency on single category indicates diverse customer base.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37633" y="5681543"/>
            <a:ext cx="4213741" cy="1665089"/>
          </a:xfrm>
          <a:prstGeom prst="roundRect">
            <a:avLst>
              <a:gd name="adj" fmla="val 5669"/>
            </a:avLst>
          </a:prstGeom>
          <a:solidFill>
            <a:srgbClr val="CCE5DA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304" y="5994202"/>
            <a:ext cx="280868" cy="22467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367843" y="5960269"/>
            <a:ext cx="3258860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Strategic Insight: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Maintain both health-focused and regular products for revenue stability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74438"/>
            <a:ext cx="7871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Outlet Type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23378"/>
            <a:ext cx="4196358" cy="1866900"/>
          </a:xfrm>
          <a:prstGeom prst="roundRect">
            <a:avLst>
              <a:gd name="adj" fmla="val 7837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123378"/>
            <a:ext cx="121920" cy="186690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380673"/>
            <a:ext cx="3035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Supermarket Type 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87109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Highest total sales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42524" y="637008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Better assortment drives spending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123378"/>
            <a:ext cx="4196358" cy="1866900"/>
          </a:xfrm>
          <a:prstGeom prst="roundRect">
            <a:avLst>
              <a:gd name="adj" fmla="val 7837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86482" y="5123378"/>
            <a:ext cx="121920" cy="186690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1" name="Text 8"/>
          <p:cNvSpPr/>
          <p:nvPr/>
        </p:nvSpPr>
        <p:spPr>
          <a:xfrm>
            <a:off x="5565696" y="5380673"/>
            <a:ext cx="3102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Supermarket Type 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565696" y="587109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 performance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565696" y="637008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 trust and availability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5123378"/>
            <a:ext cx="4196358" cy="1866900"/>
          </a:xfrm>
          <a:prstGeom prst="roundRect">
            <a:avLst>
              <a:gd name="adj" fmla="val 7837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09653" y="5123378"/>
            <a:ext cx="121920" cy="186690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6" name="Text 13"/>
          <p:cNvSpPr/>
          <p:nvPr/>
        </p:nvSpPr>
        <p:spPr>
          <a:xfrm>
            <a:off x="9988868" y="5380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Grocery Stores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988868" y="587109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Lower revenue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988868" y="637008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Limited product range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2112" y="658773"/>
            <a:ext cx="1569958" cy="362188"/>
          </a:xfrm>
          <a:prstGeom prst="roundRect">
            <a:avLst>
              <a:gd name="adj" fmla="val 18613"/>
            </a:avLst>
          </a:prstGeom>
          <a:solidFill>
            <a:srgbClr val="DDEEE6"/>
          </a:solidFill>
          <a:ln/>
        </p:spPr>
      </p:sp>
      <p:sp>
        <p:nvSpPr>
          <p:cNvPr id="3" name="Text 1"/>
          <p:cNvSpPr/>
          <p:nvPr/>
        </p:nvSpPr>
        <p:spPr>
          <a:xfrm>
            <a:off x="822484" y="718899"/>
            <a:ext cx="132921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CRITICAL FINDING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02112" y="1091922"/>
            <a:ext cx="5688925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Medium Outlets Win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02112" y="1789867"/>
            <a:ext cx="4012644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F9F4B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Best Balance</a:t>
            </a:r>
            <a:endParaRPr lang="en-US" sz="3150" dirty="0"/>
          </a:p>
        </p:txBody>
      </p:sp>
      <p:sp>
        <p:nvSpPr>
          <p:cNvPr id="6" name="Text 4"/>
          <p:cNvSpPr/>
          <p:nvPr/>
        </p:nvSpPr>
        <p:spPr>
          <a:xfrm>
            <a:off x="702112" y="2557463"/>
            <a:ext cx="1322617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FFFDE6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Medium-sized outlets generate highest sales, exceeding both small and large formats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598533" y="4363522"/>
            <a:ext cx="2467689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1st</a:t>
            </a:r>
            <a:endParaRPr lang="en-US" sz="3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3109555"/>
            <a:ext cx="3009424" cy="300942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78531" y="6346508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Medium Outlets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02112" y="6766322"/>
            <a:ext cx="426077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Optimal variety + efficiency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081117" y="4363522"/>
            <a:ext cx="2467689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2nd</a:t>
            </a:r>
            <a:endParaRPr lang="en-US" sz="39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369" y="3109555"/>
            <a:ext cx="3009424" cy="300942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061234" y="6346508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Small Outlets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5184696" y="6766322"/>
            <a:ext cx="426089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Limited selection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10563820" y="4363522"/>
            <a:ext cx="2467689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3rd</a:t>
            </a:r>
            <a:endParaRPr lang="en-US" sz="39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072" y="3109555"/>
            <a:ext cx="3009424" cy="300942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543818" y="6346508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Large Outlets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667399" y="6766322"/>
            <a:ext cx="426077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Diminishing returns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02112" y="7268289"/>
            <a:ext cx="1322617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Large outlets show higher operational costs without proportional revenue gains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877"/>
            <a:ext cx="9725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Location Performance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5632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Tier 2 Cities Lead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5639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Semi-urban markets are Blinkit's strongest growth drivers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6275"/>
            <a:ext cx="4205168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Highest sales contribution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 purchasing power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Less market saturation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Growth opportunity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379845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Followed by: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Tier 3 locations, then Tier 1 metros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327434"/>
            <a:ext cx="8284131" cy="4623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37310"/>
            <a:ext cx="2263616" cy="426244"/>
          </a:xfrm>
          <a:prstGeom prst="roundRect">
            <a:avLst>
              <a:gd name="adj" fmla="val 17880"/>
            </a:avLst>
          </a:prstGeom>
          <a:solidFill>
            <a:srgbClr val="DDEEE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45970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405295"/>
            <a:ext cx="17192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58566"/>
            <a:ext cx="6522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Action Plan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07506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4958834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Expand Medium Outlets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80358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Focus on medium-sized formats for maximum ROI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907506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25278" y="4958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 Tier 2 Cities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125278" y="544925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Increase marketing and delivery reach in semi-urban areas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907506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4958834"/>
            <a:ext cx="2956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Inventory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544925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Boost stock for top categories, reduce low-demand items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907506"/>
            <a:ext cx="1767840" cy="17678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491" y="495883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 Experience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0788491" y="580358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Faster delivery, quality consistency, improved packaging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2026-02-17T03:53:47Z</dcterms:created>
  <dcterms:modified xsi:type="dcterms:W3CDTF">2026-02-17T03:53:47Z</dcterms:modified>
</cp:coreProperties>
</file>